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64" r:id="rId8"/>
    <p:sldId id="259" r:id="rId9"/>
    <p:sldId id="265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2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rgbClr val="1126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2C467D0A-B409-4C61-B8B5-CFEA6AC6AF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9050"/>
            <a:ext cx="7429500" cy="302895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63F88FC1-73FE-40EB-96C5-93C2CEEF5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Nunito ExtraBold" panose="00000900000000000000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6E1534-967A-445D-A3AC-79C3E51513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Nunito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11A080-C374-4B7D-A963-25142198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fld id="{7DBA2017-3A84-44D7-8DEB-F7EE20BC0EFE}" type="datetimeFigureOut">
              <a:rPr lang="fr-FR" smtClean="0"/>
              <a:pPr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4BD0C4-8A98-473C-87C3-28DAA4275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48DAC-DC78-486F-AA7A-77A7832DF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Nunito" panose="00000500000000000000" pitchFamily="2" charset="0"/>
              </a:defRPr>
            </a:lvl1pPr>
          </a:lstStyle>
          <a:p>
            <a:fld id="{6DBABFBD-8BB2-4815-BC4D-9B03558075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F1128C2-AF21-4340-8405-0AD21E4A8F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9" y="195937"/>
            <a:ext cx="1586392" cy="139602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84D1337-81ED-45C6-8459-4988E074C38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693" y="275196"/>
            <a:ext cx="1529182" cy="169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1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A7D69B2-815B-4091-9F9A-87B5C8566A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798" y="6347735"/>
            <a:ext cx="1006202" cy="52298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2863A9-2542-45FF-984D-B7E9473E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FB1840-AC30-43E0-8DCF-D14BA401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EEA00A-1C58-4AF1-BFEF-259718CF8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406A701-FD8E-4E5F-9012-23CAB6ADDD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166" y="129393"/>
            <a:ext cx="1333172" cy="117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38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4410C6-2437-40DB-9EC9-55FCB16E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696131" cy="135293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01493C-E885-47D4-8AE2-5F3BF3ADB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634250"/>
            <a:ext cx="6172200" cy="422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15247E7-7221-477C-A35C-8C7CAEA53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42188"/>
            <a:ext cx="3932237" cy="422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D603CD-D999-4583-A1C8-C5F1F290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5DEDB3A-C489-4C4F-BEE7-DD6BC104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AD2DE6-0305-4104-A39F-EEA59307B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0267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BDE742-FBA4-4D7D-9682-581D9B67C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462865" cy="13156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420FA1-16C7-4200-8816-4F0F2DFF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604865"/>
            <a:ext cx="6172200" cy="425618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89831A-30A5-4FE1-9BF0-C55EE92EA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612803"/>
            <a:ext cx="3932237" cy="42561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742EAB-036B-4C8A-946C-A687E523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E69591-EA95-48BB-A07D-989798EE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24EB8A-8AF7-49C3-BC8B-74C13857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24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18F39E-73A1-4761-81C6-E879F6BAB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B87C51-19DF-469F-ABF1-277A70827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DF3E23-791E-4752-A166-3AE3A4EF4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BCEE88-C289-438B-A2CE-CAFD5C4B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EA4AA-2944-49E4-89F3-11953362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669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2FEBC47-29A6-4A98-B497-524F021F8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0B380B-95BE-4FA2-A7CB-C7764967A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BF5119-650B-4E33-93FC-CA4802AE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DD5590-A13F-427A-A769-EF901853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B29166-A4FA-49EE-A94B-56CC8B912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34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716999-E967-4E3A-A23D-840A2985F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2E004E-C46C-40ED-B09D-3B8227F60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ED4A02-683C-40E9-930C-DCA3D78E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3C03D3-4CA0-47D6-9981-3396C661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260C7C-9BEE-42A3-9E3E-1D389629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367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rgbClr val="11263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B1628-4C30-47D2-BDC0-33932AE5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2954" y="1709738"/>
            <a:ext cx="9694495" cy="2613025"/>
          </a:xfrm>
        </p:spPr>
        <p:txBody>
          <a:bodyPr anchor="b"/>
          <a:lstStyle>
            <a:lvl1pPr>
              <a:defRPr sz="6000">
                <a:latin typeface="Nunito ExtraBold" panose="00000900000000000000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985736-605A-4E40-ABB2-116047A29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9108" y="4589463"/>
            <a:ext cx="910834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13F141-03DF-40FB-91C0-B64BC15E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BA2017-3A84-44D7-8DEB-F7EE20BC0EFE}" type="datetimeFigureOut">
              <a:rPr lang="fr-FR" smtClean="0"/>
              <a:pPr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1755D3-C2C4-4010-A57C-6B8BCEA57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2D924D-1B2E-418C-9701-7D6D3A80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D74A09D-E6D2-483E-9761-C1A6521B1D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9" y="195937"/>
            <a:ext cx="1586392" cy="139602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A45407E-8ED2-46EF-BF36-E96F07D549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0812" y="260661"/>
            <a:ext cx="917509" cy="1015377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BAE47F20-796D-4F12-8698-0612354B3D6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62" y="2241516"/>
            <a:ext cx="1223946" cy="382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08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7DDB9-191B-4584-969A-B715F7DD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BAAD93-6F03-4AB1-A7BE-01236046D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335F4-65E6-4CAB-A603-65B6243B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6289B-7511-48CB-8B53-47080611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24D912-EB47-41B5-9210-AD7F7F9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9A35DD-8890-448A-AA03-3849BF67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20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ois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7DDB9-191B-4584-969A-B715F7DD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BAAD93-6F03-4AB1-A7BE-01236046D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603171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335F4-65E6-4CAB-A603-65B6243B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97900" y="1825625"/>
            <a:ext cx="3603171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6289B-7511-48CB-8B53-47080611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24D912-EB47-41B5-9210-AD7F7F9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9A35DD-8890-448A-AA03-3849BF67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3">
            <a:extLst>
              <a:ext uri="{FF2B5EF4-FFF2-40B4-BE49-F238E27FC236}">
                <a16:creationId xmlns:a16="http://schemas.microsoft.com/office/drawing/2014/main" id="{FD2C6A44-5D1B-4A30-8CBF-4B7AEE917A5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57600" y="1825625"/>
            <a:ext cx="3603172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0918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7DDB9-191B-4584-969A-B715F7DD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BAAD93-6F03-4AB1-A7BE-01236046D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3738"/>
            <a:ext cx="5181600" cy="23824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B335F4-65E6-4CAB-A603-65B6243B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33738"/>
            <a:ext cx="5181600" cy="23824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C6289B-7511-48CB-8B53-470806110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B24D912-EB47-41B5-9210-AD7F7F9D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E9A35DD-8890-448A-AA03-3849BF673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93B42A5C-7060-44EC-A2F6-DEDA593ABB8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3962692"/>
            <a:ext cx="5181600" cy="23824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Espace réservé du contenu 3">
            <a:extLst>
              <a:ext uri="{FF2B5EF4-FFF2-40B4-BE49-F238E27FC236}">
                <a16:creationId xmlns:a16="http://schemas.microsoft.com/office/drawing/2014/main" id="{51A57DB1-149D-4B26-954B-DCD613C03B0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72200" y="3962692"/>
            <a:ext cx="5181600" cy="23824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7054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7FC17-313D-4AF3-9115-E5BD0A1E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808098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F2588-85FC-4FC2-934C-6333F957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8BCB99-99A9-452B-B4F8-9FF425265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A928A1-DFF9-431E-910A-E439AE4BB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C9E60E-92C9-4A2B-977F-683EDC0C3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45D6BF-6987-44E9-9848-50B7F675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5574C0-5A8C-4DA5-A6A6-A0A0D92D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2D214C-ED10-4CEE-8BD2-4A664F06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19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7FC17-313D-4AF3-9115-E5BD0A1E1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808098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F2588-85FC-4FC2-934C-6333F957C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65756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8BCB99-99A9-452B-B4F8-9FF425265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657567" cy="368458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A928A1-DFF9-431E-910A-E439AE4BB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38868" y="1681163"/>
            <a:ext cx="365756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6C9E60E-92C9-4A2B-977F-683EDC0C3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38868" y="2505075"/>
            <a:ext cx="365756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645D6BF-6987-44E9-9848-50B7F675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5574C0-5A8C-4DA5-A6A6-A0A0D92D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2D214C-ED10-4CEE-8BD2-4A664F06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94FBC51-01B8-4F57-9103-05ABB719B7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37949" y="1686720"/>
            <a:ext cx="365756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0D54912C-3067-48E6-97ED-C71C9B9A6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437949" y="2510632"/>
            <a:ext cx="365756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19725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94990-01D2-4F0F-A948-537173FE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699476-E12D-4945-BB82-83B94E14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2017-3A84-44D7-8DEB-F7EE20BC0EFE}" type="datetimeFigureOut">
              <a:rPr lang="fr-FR" smtClean="0"/>
              <a:t>17/01/2020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705F95-3C76-4F13-8805-FEF69A713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9AEF35-0205-4D25-84E3-F865592A6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ABFBD-8BB2-4815-BC4D-9B03558075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78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258764E7-D97C-4D83-B06B-F3406470438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5798" y="6347735"/>
            <a:ext cx="1006202" cy="522980"/>
          </a:xfrm>
          <a:prstGeom prst="rect">
            <a:avLst/>
          </a:prstGeom>
        </p:spPr>
      </p:pic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5586DC9-C93A-4412-B80B-01077C65FEB8}"/>
              </a:ext>
            </a:extLst>
          </p:cNvPr>
          <p:cNvSpPr/>
          <p:nvPr userDrawn="1"/>
        </p:nvSpPr>
        <p:spPr>
          <a:xfrm>
            <a:off x="-699795" y="0"/>
            <a:ext cx="10266490" cy="1325563"/>
          </a:xfrm>
          <a:prstGeom prst="roundRect">
            <a:avLst>
              <a:gd name="adj" fmla="val 50000"/>
            </a:avLst>
          </a:prstGeom>
          <a:solidFill>
            <a:srgbClr val="11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Nunito ExtraBold" panose="00000900000000000000" pitchFamily="2" charset="0"/>
            </a:endParaRPr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ADBA76B-4BF7-4044-8190-D648090E7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16"/>
            <a:ext cx="892939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3A29AF-5119-4187-8575-E36A449DE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776F99-07CA-4324-AA7E-566C2D1EF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rgbClr val="112638"/>
                </a:solidFill>
                <a:latin typeface="Nunito" panose="00000500000000000000" pitchFamily="2" charset="0"/>
              </a:defRPr>
            </a:lvl1pPr>
          </a:lstStyle>
          <a:p>
            <a:fld id="{7DBA2017-3A84-44D7-8DEB-F7EE20BC0EFE}" type="datetimeFigureOut">
              <a:rPr lang="fr-FR" smtClean="0"/>
              <a:pPr/>
              <a:t>17/01/2020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48F1A0-C88D-4525-A69D-F8B262C5A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112638"/>
                </a:solidFill>
                <a:latin typeface="Nunito" panose="00000500000000000000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79EF5C-F9E8-4460-A4BD-48DED6D1C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48869" y="64916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Nunito" panose="00000500000000000000" pitchFamily="2" charset="0"/>
              </a:defRPr>
            </a:lvl1pPr>
          </a:lstStyle>
          <a:p>
            <a:fld id="{6DBABFBD-8BB2-4815-BC4D-9B03558075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834E355-2CEC-4283-A263-7ECCC2AB81E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0166" y="129393"/>
            <a:ext cx="1333172" cy="1173192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B2E7799B-2587-46BD-BA76-BA84F9B3A0BA}"/>
              </a:ext>
            </a:extLst>
          </p:cNvPr>
          <p:cNvSpPr txBox="1"/>
          <p:nvPr userDrawn="1"/>
        </p:nvSpPr>
        <p:spPr>
          <a:xfrm rot="16200000">
            <a:off x="-1655996" y="4590347"/>
            <a:ext cx="3892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© Philippe LÉOST – LEOST Informatique</a:t>
            </a:r>
          </a:p>
        </p:txBody>
      </p:sp>
    </p:spTree>
    <p:extLst>
      <p:ext uri="{BB962C8B-B14F-4D97-AF65-F5344CB8AC3E}">
        <p14:creationId xmlns:p14="http://schemas.microsoft.com/office/powerpoint/2010/main" val="3617737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0" r:id="rId5"/>
    <p:sldLayoutId id="2147483661" r:id="rId6"/>
    <p:sldLayoutId id="2147483653" r:id="rId7"/>
    <p:sldLayoutId id="2147483662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Nunito" panose="00000500000000000000" pitchFamily="2" charset="0"/>
          <a:ea typeface="+mj-ea"/>
          <a:cs typeface="+mj-cs"/>
        </a:defRPr>
      </a:lvl1pPr>
    </p:titleStyle>
    <p:bodyStyle>
      <a:lvl1pPr marL="447675" indent="-447675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8"/>
        </a:buBlip>
        <a:defRPr sz="2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1pPr>
      <a:lvl2pPr marL="8016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2pPr>
      <a:lvl3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3pPr>
      <a:lvl4pPr marL="170815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4pPr>
      <a:lvl5pPr marL="215582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12638"/>
          </a:solidFill>
          <a:latin typeface="Nunito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slide" Target="slide4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app.salesforceiq.com/r?target=5dbac27cc9e77c007a9de70d&amp;t=AFwhZf3S34ig3AK8wAkdXFXnCW_liIIKTaNl1TSA5k5u7aNJx0Ycp9dNMuGCrhIQq5mvXgWkB2g71VskuBtCasL5JDNav-lo4okJnu7sXznSHvNVvw1PwMLIU9XfcN0ROUXBHANpR4_G&amp;url=https%3A%2F%2Fwww.salesforce.org%2Fstories%2Fessec%2F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https://app.salesforceiq.com/r?target=5dbac27cc9e77c007a9de70c&amp;t=AFwhZf3S34ig3AK8wAkdXFXnCW_liIIKTaNl1TSA5k5u7aNJx0Ycp9dNMuGCrhIQq5mvXgWkB2g71VskuBtCasL5JDNav-lo4okJnu7sXznSHvNVvw1PwMLIU9XfcN0ROUXBHANpR4_G&amp;url=https%3A%2F%2Fvimeo.com%2F366739378" TargetMode="Externa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hyperlink" Target="https://app.salesforceiq.com/r?target=5dbac27cc9e77c007a9de70b&amp;t=AFwhZf3S34ig3AK8wAkdXFXnCW_liIIKTaNl1TSA5k5u7aNJx0Ycp9dNMuGCrhIQq5mvXgWkB2g71VskuBtCasL5JDNav-lo4okJnu7sXznSHvNVvw1PwMLIU9XfcN0ROUXBHANpR4_G&amp;url=https%3A%2F%2Fpowerofus.force.com%2Fs%2Farticle%2FSalesforce-Fundamentals-for-Higher-Education" TargetMode="External"/><Relationship Id="rId5" Type="http://schemas.openxmlformats.org/officeDocument/2006/relationships/hyperlink" Target="https://app.salesforceiq.com/r?target=5dbac27cc9e77c007a9de709&amp;t=AFwhZf3S34ig3AK8wAkdXFXnCW_liIIKTaNl1TSA5k5u7aNJx0Ycp9dNMuGCrhIQq5mvXgWkB2g71VskuBtCasL5JDNav-lo4okJnu7sXznSHvNVvw1PwMLIU9XfcN0ROUXBHANpR4_G&amp;url=https%3A%2F%2Fwww.salesforce.com%2Ffr%2Fcustomer-success-stories%2F%23!page%3D1" TargetMode="External"/><Relationship Id="rId4" Type="http://schemas.openxmlformats.org/officeDocument/2006/relationships/hyperlink" Target="https://app.salesforceiq.com/r?target=5dbac27cc9e77c007a9de701&amp;t=AFwhZf3S34ig3AK8wAkdXFXnCW_liIIKTaNl1TSA5k5u7aNJx0Ycp9dNMuGCrhIQq5mvXgWkB2g71VskuBtCasL5JDNav-lo4okJnu7sXznSHvNVvw1PwMLIU9XfcN0ROUXBHANpR4_G&amp;url=https%3A%2F%2Fwww.youtube.com%2Fwatch%3Fv%3DvIjs0s_RBsQ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app.salesforceiq.com/r?target=5dbac27cc9e77c007a9de70e&amp;t=AFwhZf3S34ig3AK8wAkdXFXnCW_liIIKTaNl1TSA5k5u7aNJx0Ycp9dNMuGCrhIQq5mvXgWkB2g71VskuBtCasL5JDNav-lo4okJnu7sXznSHvNVvw1PwMLIU9XfcN0ROUXBHANpR4_G&amp;url=https%3A%2F%2Ftrailhead.salesforce.com%2Ffr%2Fhome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https://app.salesforceiq.com/r?target=5dbac27cc9e77c007a9de706&amp;t=AFwhZf3S34ig3AK8wAkdXFXnCW_liIIKTaNl1TSA5k5u7aNJx0Ycp9dNMuGCrhIQq5mvXgWkB2g71VskuBtCasL5JDNav-lo4okJnu7sXznSHvNVvw1PwMLIU9XfcN0ROUXBHANpR4_G&amp;url=https%3A%2F%2Fapp.salesforceiq.com%2Fr%3Ftarget%3D5d1daea34cedfd007f0721e2%26t%3DAFwhZf1bkc_894PV_bPIrEQWXyRoCUlzt89hvFWDgEAtZOqB4SxaA-rZWbSqsPxYQL8a7PgdbAuGNqrS2md-fc1VMXn20p5x27a9-WyIYg2FTuZw2vnzLfSIQws7GRV8tUXw9FgrWVxQ%26url%3Dhttps%253A%252F%252Fwww.youtube.com%252Fwatch%253Fv%253DJYbdB3HDqj8%2526list%253DPLCOUEtBzY-MbLlDIzhSsFjJZIZ9HpEj1y%2526index%253D10%2526t%253D0s" TargetMode="Externa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hyperlink" Target="https://app.salesforceiq.com/r?target=5dbac27cc9e77c007a9de705&amp;t=AFwhZf3S34ig3AK8wAkdXFXnCW_liIIKTaNl1TSA5k5u7aNJx0Ycp9dNMuGCrhIQq5mvXgWkB2g71VskuBtCasL5JDNav-lo4okJnu7sXznSHvNVvw1PwMLIU9XfcN0ROUXBHANpR4_G&amp;url=https%3A%2F%2Fwww.youtube.com%2Fwatch%3Fv%3Dq1bIUEQljhc" TargetMode="External"/><Relationship Id="rId5" Type="http://schemas.openxmlformats.org/officeDocument/2006/relationships/hyperlink" Target="https://app.salesforceiq.com/r?target=5dbac27cc9e77c007a9de704&amp;t=AFwhZf3S34ig3AK8wAkdXFXnCW_liIIKTaNl1TSA5k5u7aNJx0Ycp9dNMuGCrhIQq5mvXgWkB2g71VskuBtCasL5JDNav-lo4okJnu7sXznSHvNVvw1PwMLIU9XfcN0ROUXBHANpR4_G&amp;url=https%3A%2F%2Fwww.salesforce.org%2Ffr%2Fhighered%2F" TargetMode="External"/><Relationship Id="rId4" Type="http://schemas.openxmlformats.org/officeDocument/2006/relationships/hyperlink" Target="https://app.salesforceiq.com/r?target=5dbac27cc9e77c007a9de703&amp;t=AFwhZf3S34ig3AK8wAkdXFXnCW_liIIKTaNl1TSA5k5u7aNJx0Ycp9dNMuGCrhIQq5mvXgWkB2g71VskuBtCasL5JDNav-lo4okJnu7sXznSHvNVvw1PwMLIU9XfcN0ROUXBHANpR4_G&amp;url=https%3A%2F%2Fapp.salesforceiq.com%2Fr%3Ftarget%3D5d1daea24cedfd007f0721df%26t%3DAFwhZf1bkc_894PV_bPIrEQWXyRoCUlzt89hvFWDgEAtZOqB4SxaA-rZWbSqsPxYQL8a7PgdbAuGNqrS2md-fc1VMXn20p5x27a9-WyIYg2FTuZw2vnzLfSIQws7GRV8tUXw9FgrWVxQ%26url%3Dhttps%253A%252F%252Fwww.salesforce.org%252F" TargetMode="External"/><Relationship Id="rId9" Type="http://schemas.openxmlformats.org/officeDocument/2006/relationships/hyperlink" Target="https://app.salesforceiq.com/r?target=5dbac27cc9e77c007a9de710&amp;t=AFwhZf3S34ig3AK8wAkdXFXnCW_liIIKTaNl1TSA5k5u7aNJx0Ycp9dNMuGCrhIQq5mvXgWkB2g71VskuBtCasL5JDNav-lo4okJnu7sXznSHvNVvw1PwMLIU9XfcN0ROUXBHANpR4_G&amp;url=https%3A%2F%2Ftrailhead.salesforce.com%2Fstudent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hyperlink" Target="https://dynamics.microsoft.com/en-us/academic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F97156C-5867-4AC6-BDB1-F540EAC87C37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CRM </a:t>
            </a:r>
            <a:br>
              <a:rPr lang="fr-FR" dirty="0"/>
            </a:br>
            <a:r>
              <a:rPr lang="fr-FR" dirty="0"/>
              <a:t>Département GEA</a:t>
            </a:r>
          </a:p>
        </p:txBody>
      </p:sp>
      <p:sp>
        <p:nvSpPr>
          <p:cNvPr id="7" name="Sous-titre 6">
            <a:extLst>
              <a:ext uri="{FF2B5EF4-FFF2-40B4-BE49-F238E27FC236}">
                <a16:creationId xmlns:a16="http://schemas.microsoft.com/office/drawing/2014/main" id="{4E13AA2B-3B22-42C8-801B-980CF491F8B4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151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B278A-8703-4B9A-8ACD-59DA43F2FFB1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algn="ctr"/>
            <a:r>
              <a:rPr lang="fr-FR" dirty="0"/>
              <a:t>Des questions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2E35BD-A6D9-46A5-B8EB-CF898F0DC0B0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07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D42E3C-3C14-4762-9F54-DDB390C8E9DD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Pourquoi un CRM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6431F-2E13-4670-94F8-16C237C0F8F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Approche Pédagogique</a:t>
            </a:r>
          </a:p>
          <a:p>
            <a:r>
              <a:rPr lang="fr-FR" dirty="0"/>
              <a:t>GEA 2</a:t>
            </a:r>
          </a:p>
          <a:p>
            <a:pPr lvl="1"/>
            <a:r>
              <a:rPr lang="fr-FR" dirty="0"/>
              <a:t>1 séance ODOO</a:t>
            </a:r>
          </a:p>
          <a:p>
            <a:pPr lvl="2"/>
            <a:r>
              <a:rPr lang="fr-FR" dirty="0"/>
              <a:t>GMO seulement et pas systématiquement</a:t>
            </a:r>
          </a:p>
          <a:p>
            <a:r>
              <a:rPr lang="fr-FR" dirty="0"/>
              <a:t>Licences pro</a:t>
            </a:r>
          </a:p>
          <a:p>
            <a:pPr lvl="1"/>
            <a:r>
              <a:rPr lang="fr-FR" dirty="0"/>
              <a:t>MGC</a:t>
            </a:r>
          </a:p>
          <a:p>
            <a:pPr lvl="2"/>
            <a:r>
              <a:rPr lang="fr-FR" dirty="0"/>
              <a:t>restitution de situations</a:t>
            </a:r>
          </a:p>
          <a:p>
            <a:pPr lvl="1"/>
            <a:r>
              <a:rPr lang="fr-FR" dirty="0"/>
              <a:t>MAC</a:t>
            </a:r>
          </a:p>
          <a:p>
            <a:pPr lvl="2"/>
            <a:r>
              <a:rPr lang="fr-FR" dirty="0"/>
              <a:t>Approche de la notion</a:t>
            </a:r>
          </a:p>
          <a:p>
            <a:pPr lvl="2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893F25E6-F2B5-4404-B9C0-9585C63576BD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Approche Club entreprise</a:t>
            </a:r>
          </a:p>
          <a:p>
            <a:r>
              <a:rPr lang="fr-FR" dirty="0"/>
              <a:t>Présentation :</a:t>
            </a:r>
          </a:p>
          <a:p>
            <a:pPr lvl="1"/>
            <a:r>
              <a:rPr lang="fr-FR" dirty="0"/>
              <a:t>Alexandra Puskaric</a:t>
            </a:r>
          </a:p>
          <a:p>
            <a:pPr lvl="1"/>
            <a:r>
              <a:rPr lang="fr-FR" dirty="0"/>
              <a:t>Philippe Manac’h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557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9F0E8-6075-4DA9-8B53-0C045F0A276E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Quel CRM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D8A0E0-7DCA-42B0-A611-99D7D63FB195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>
                <a:hlinkClick r:id="rId4" action="ppaction://hlinksldjump"/>
              </a:rPr>
              <a:t>Salesforce</a:t>
            </a:r>
            <a:endParaRPr lang="fr-FR" dirty="0"/>
          </a:p>
          <a:p>
            <a:r>
              <a:rPr lang="fr-FR" dirty="0">
                <a:hlinkClick r:id="rId5" action="ppaction://hlinksldjump"/>
              </a:rPr>
              <a:t>SAP AG</a:t>
            </a:r>
            <a:endParaRPr lang="fr-FR" dirty="0"/>
          </a:p>
          <a:p>
            <a:r>
              <a:rPr lang="fr-FR" dirty="0"/>
              <a:t>Oracle</a:t>
            </a:r>
          </a:p>
          <a:p>
            <a:r>
              <a:rPr lang="fr-FR" dirty="0">
                <a:hlinkClick r:id="rId6" action="ppaction://hlinksldjump"/>
              </a:rPr>
              <a:t>Microsoft CRM</a:t>
            </a:r>
            <a:endParaRPr lang="fr-FR" dirty="0"/>
          </a:p>
          <a:p>
            <a:r>
              <a:rPr lang="fr-FR" dirty="0">
                <a:hlinkClick r:id="rId7" action="ppaction://hlinksldjump"/>
              </a:rPr>
              <a:t>Odoo</a:t>
            </a:r>
            <a:endParaRPr lang="fr-FR" dirty="0"/>
          </a:p>
          <a:p>
            <a:r>
              <a:rPr lang="fr-FR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0927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43FF9E-26F1-4212-9FF2-C65A78CF2147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Odoo (Open ERP)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A54F83-92D9-41F8-9D04-C4D1D4DD674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Licence libre</a:t>
            </a:r>
          </a:p>
          <a:p>
            <a:r>
              <a:rPr lang="fr-FR" dirty="0"/>
              <a:t>Tutoriel déjà acheté</a:t>
            </a:r>
          </a:p>
          <a:p>
            <a:r>
              <a:rPr lang="fr-FR" dirty="0"/>
              <a:t>1 TD CRM (séance de 2H)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2794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68BDA5-2B70-4E66-9F3B-351A66FECABA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SAP AG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C30547-0EED-4A2D-86C6-4448848E18F4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Pas trop dans « Education »</a:t>
            </a:r>
          </a:p>
          <a:p>
            <a:r>
              <a:rPr lang="fr-FR" dirty="0"/>
              <a:t>Pas de retour de </a:t>
            </a:r>
            <a:r>
              <a:rPr lang="en-US" dirty="0" err="1"/>
              <a:t>Morgane</a:t>
            </a:r>
            <a:r>
              <a:rPr lang="en-US" dirty="0"/>
              <a:t> </a:t>
            </a:r>
            <a:r>
              <a:rPr lang="en-US" dirty="0" err="1"/>
              <a:t>Masurel</a:t>
            </a:r>
            <a:r>
              <a:rPr lang="en-US" dirty="0"/>
              <a:t>  (Training &amp; Enablement Account Executive @ SAP)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823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32C04-DF71-4EF8-B4C5-D7FE10723DC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Salesforce (1/2)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50619B-3A5A-461C-87E7-E1E286AAB698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r-FR" dirty="0"/>
              <a:t>Présentation de Salesforce: </a:t>
            </a:r>
            <a:r>
              <a:rPr lang="fr-FR" u="sng" dirty="0">
                <a:hlinkClick r:id="rId4" tooltip="https://www.youtube.com/watch?v=vIjs0s_RBsQ"/>
              </a:rPr>
              <a:t>https://www.youtube.com/watch?v=vIjs0s_RBsQ</a:t>
            </a:r>
            <a:endParaRPr lang="fr-FR" dirty="0"/>
          </a:p>
          <a:p>
            <a:pPr lvl="0"/>
            <a:r>
              <a:rPr lang="fr-FR" dirty="0"/>
              <a:t>Témoignages de clients </a:t>
            </a:r>
            <a:r>
              <a:rPr lang="fr-FR" u="sng" dirty="0">
                <a:hlinkClick r:id="rId5" tooltip="https://www.salesforce.com/fr/customer-success-stories/#!page=1"/>
              </a:rPr>
              <a:t>https://www.salesforce.com/fr/customer-success-stories/#!page=1</a:t>
            </a:r>
            <a:endParaRPr lang="fr-FR" dirty="0"/>
          </a:p>
          <a:p>
            <a:pPr lvl="0"/>
            <a:r>
              <a:rPr lang="fr-FR" dirty="0"/>
              <a:t>Plateforme de la communauté éducative </a:t>
            </a:r>
            <a:r>
              <a:rPr lang="fr-FR" u="sng" dirty="0">
                <a:hlinkClick r:id="rId6" tooltip="https://powerofus.force.com/s/article/Salesforce-Fundamentals-for-Higher-Education"/>
              </a:rPr>
              <a:t>https://powerofus.force.com/s/article/Salesforce-Fundamentals-for-Higher-Education</a:t>
            </a:r>
            <a:endParaRPr lang="fr-FR" dirty="0"/>
          </a:p>
          <a:p>
            <a:pPr lvl="0"/>
            <a:r>
              <a:rPr lang="fr-FR" dirty="0"/>
              <a:t>Présentation </a:t>
            </a:r>
            <a:r>
              <a:rPr lang="fr-FR" b="1" dirty="0"/>
              <a:t>EM Lyon</a:t>
            </a:r>
            <a:r>
              <a:rPr lang="fr-FR" dirty="0"/>
              <a:t> </a:t>
            </a:r>
            <a:r>
              <a:rPr lang="fr-FR" u="sng" dirty="0">
                <a:hlinkClick r:id="rId7" tooltip="https://vimeo.com/366739378"/>
              </a:rPr>
              <a:t>https://vimeo.com/366739378</a:t>
            </a:r>
            <a:r>
              <a:rPr lang="fr-FR" dirty="0"/>
              <a:t> (</a:t>
            </a:r>
            <a:r>
              <a:rPr lang="fr-FR" dirty="0" err="1"/>
              <a:t>password</a:t>
            </a:r>
            <a:r>
              <a:rPr lang="fr-FR" dirty="0"/>
              <a:t> SALESFORCE)</a:t>
            </a:r>
          </a:p>
          <a:p>
            <a:pPr lvl="0"/>
            <a:r>
              <a:rPr lang="fr-FR" b="1" dirty="0"/>
              <a:t>ESSEC</a:t>
            </a:r>
            <a:r>
              <a:rPr lang="fr-FR" dirty="0"/>
              <a:t> “</a:t>
            </a:r>
            <a:r>
              <a:rPr lang="fr-FR" dirty="0" err="1"/>
              <a:t>Trailblazer</a:t>
            </a:r>
            <a:r>
              <a:rPr lang="fr-FR" dirty="0"/>
              <a:t>” : </a:t>
            </a:r>
            <a:r>
              <a:rPr lang="fr-FR" u="sng" dirty="0">
                <a:hlinkClick r:id="rId8" tooltip="https://www.salesforce.org/stories/essec/"/>
              </a:rPr>
              <a:t>https://www.salesforce.org/stories/essec/</a:t>
            </a:r>
            <a:endParaRPr lang="fr-FR" u="sng" dirty="0"/>
          </a:p>
          <a:p>
            <a:pPr lvl="0"/>
            <a:r>
              <a:rPr lang="fr-FR" dirty="0"/>
              <a:t>10 licences gratuites + 420 € / licence / hors paramétrage </a:t>
            </a:r>
            <a:r>
              <a:rPr lang="fr-FR"/>
              <a:t>et formation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17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32C04-DF71-4EF8-B4C5-D7FE10723DC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Salesforce (2/2)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50619B-3A5A-461C-87E7-E1E286AAB698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dirty="0"/>
              <a:t>Salesforce pour l’Enseignement :</a:t>
            </a:r>
            <a:r>
              <a:rPr lang="fr-FR" b="1" dirty="0"/>
              <a:t> </a:t>
            </a:r>
            <a:r>
              <a:rPr lang="fr-FR" b="1" u="sng" dirty="0">
                <a:hlinkClick r:id="rId4" tooltip="https://app.salesforceiq.com/r?target=5d1daea24cedfd007f0721df&amp;t=AFwhZf1bkc_894PV_bPIrEQWXyRoCUlzt89hvFWDgEAtZOqB4SxaA-rZWbSqsPxYQL8a7PgdbAuGNqrS2md-fc1VMXn20p5x27a9-WyIYg2FTuZw2vnzLfSIQws7GRV8tUXw9FgrWVxQ&amp;url=https%3A%2F%2Fwww.salesforce.org%2F"/>
              </a:rPr>
              <a:t>https://www.salesforce.org/</a:t>
            </a:r>
            <a:endParaRPr lang="fr-FR" dirty="0"/>
          </a:p>
          <a:p>
            <a:pPr lvl="0"/>
            <a:r>
              <a:rPr lang="fr-FR" dirty="0"/>
              <a:t>Site Web Salesforce Enseignement Supérieur (</a:t>
            </a:r>
            <a:r>
              <a:rPr lang="fr-FR" dirty="0" err="1"/>
              <a:t>Francais</a:t>
            </a:r>
            <a:r>
              <a:rPr lang="fr-FR" dirty="0"/>
              <a:t>):  </a:t>
            </a:r>
            <a:r>
              <a:rPr lang="fr-FR" u="sng" dirty="0">
                <a:hlinkClick r:id="rId5" tooltip="https://www.salesforce.org/fr/highered/"/>
              </a:rPr>
              <a:t>https://www.salesforce.org/fr/highered/</a:t>
            </a:r>
            <a:endParaRPr lang="fr-FR" dirty="0"/>
          </a:p>
          <a:p>
            <a:pPr lvl="0"/>
            <a:r>
              <a:rPr lang="fr-FR" dirty="0"/>
              <a:t>Automatisation B2B PARDOT (</a:t>
            </a:r>
            <a:r>
              <a:rPr lang="fr-FR" dirty="0" err="1"/>
              <a:t>francais</a:t>
            </a:r>
            <a:r>
              <a:rPr lang="fr-FR" dirty="0"/>
              <a:t>) </a:t>
            </a:r>
            <a:r>
              <a:rPr lang="fr-FR" u="sng" dirty="0">
                <a:hlinkClick r:id="rId6" tooltip="https://www.youtube.com/watch?v=q1bIUEQljhc"/>
              </a:rPr>
              <a:t>https://www.youtube.com/watch?v=q1bIUEQljhc</a:t>
            </a:r>
            <a:endParaRPr lang="fr-FR" dirty="0"/>
          </a:p>
          <a:p>
            <a:pPr lvl="0"/>
            <a:r>
              <a:rPr lang="fr-FR" dirty="0" err="1"/>
              <a:t>Video</a:t>
            </a:r>
            <a:r>
              <a:rPr lang="fr-FR" dirty="0"/>
              <a:t> PARDOT (anglais): </a:t>
            </a:r>
            <a:r>
              <a:rPr lang="fr-FR" b="1" u="sng" dirty="0">
                <a:hlinkClick r:id="rId7" tooltip="https://app.salesforceiq.com/r?target=5d1daea34cedfd007f0721e2&amp;t=AFwhZf1bkc_894PV_bPIrEQWXyRoCUlzt89hvFWDgEAtZOqB4SxaA-rZWbSqsPxYQL8a7PgdbAuGNqrS2md-fc1VMXn20p5x27a9-WyIYg2FTuZw2vnzLfSIQws7GRV8tUXw9FgrWVxQ&amp;url=https%3A%2F%2Fwww.youtube.com%2Fwatch%3Fv%3DJ"/>
              </a:rPr>
              <a:t>https://www.youtube.com/watch?v=JYbdB3HDqj8&amp;list=PLCOUEtBzY-MbLlDIzhSsFjJZIZ9HpEj1y&amp;index=10&amp;t=0s</a:t>
            </a:r>
            <a:endParaRPr lang="fr-FR" dirty="0"/>
          </a:p>
          <a:p>
            <a:pPr lvl="0"/>
            <a:r>
              <a:rPr lang="fr-FR" dirty="0"/>
              <a:t>Plateforme de e-</a:t>
            </a:r>
            <a:r>
              <a:rPr lang="fr-FR" dirty="0" err="1"/>
              <a:t>LearningTrailhead</a:t>
            </a:r>
            <a:r>
              <a:rPr lang="fr-FR" dirty="0"/>
              <a:t> (gratuit !) :  </a:t>
            </a:r>
            <a:r>
              <a:rPr lang="fr-FR" u="sng" dirty="0">
                <a:hlinkClick r:id="rId8" tooltip="https://trailhead.salesforce.com/fr/home"/>
              </a:rPr>
              <a:t>https://trailhead.salesforce.com/fr/home</a:t>
            </a:r>
            <a:endParaRPr lang="fr-FR" dirty="0"/>
          </a:p>
          <a:p>
            <a:pPr lvl="0"/>
            <a:r>
              <a:rPr lang="fr-FR" dirty="0"/>
              <a:t>Plateforme de e-learning pour les étudiants: </a:t>
            </a:r>
            <a:r>
              <a:rPr lang="fr-FR" u="sng" dirty="0">
                <a:hlinkClick r:id="rId9" tooltip="https://trailhead.salesforce.com/students"/>
              </a:rPr>
              <a:t>https://trailhead.salesforce.com/students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3746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F594FA-5FAF-45AF-A7E3-55D5EA562AF2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Microsoft CRM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6E4B4D-89BC-41EE-9D11-7E462FF91E52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Contrat BAAC (</a:t>
            </a:r>
            <a:r>
              <a:rPr lang="en-US" dirty="0"/>
              <a:t>Business Applications Academic Community)</a:t>
            </a:r>
            <a:endParaRPr lang="fr-FR" dirty="0"/>
          </a:p>
          <a:p>
            <a:r>
              <a:rPr lang="en-US" u="sng" dirty="0">
                <a:hlinkClick r:id="rId4"/>
              </a:rPr>
              <a:t>https://dynamics.microsoft.com/en-us/academic/</a:t>
            </a:r>
            <a:endParaRPr lang="en-US" u="sng" dirty="0"/>
          </a:p>
          <a:p>
            <a:r>
              <a:rPr lang="fr-FR" dirty="0"/>
              <a:t>Gratuité en Education</a:t>
            </a:r>
          </a:p>
          <a:p>
            <a:r>
              <a:rPr lang="fr-FR" dirty="0"/>
              <a:t>IAE Brest </a:t>
            </a:r>
            <a:r>
              <a:rPr lang="fr-FR" dirty="0">
                <a:sym typeface="Wingdings" panose="05000000000000000000" pitchFamily="2" charset="2"/>
              </a:rPr>
              <a:t> utilisation en ERP</a:t>
            </a:r>
          </a:p>
          <a:p>
            <a:r>
              <a:rPr lang="fr-FR" dirty="0">
                <a:sym typeface="Wingdings" panose="05000000000000000000" pitchFamily="2" charset="2"/>
              </a:rPr>
              <a:t>Contact </a:t>
            </a:r>
            <a:r>
              <a:rPr lang="fr-FR" dirty="0" err="1">
                <a:sym typeface="Wingdings" panose="05000000000000000000" pitchFamily="2" charset="2"/>
              </a:rPr>
              <a:t>Isatech</a:t>
            </a:r>
            <a:r>
              <a:rPr lang="fr-FR" dirty="0">
                <a:sym typeface="Wingdings" panose="05000000000000000000" pitchFamily="2" charset="2"/>
              </a:rPr>
              <a:t> : </a:t>
            </a:r>
            <a:r>
              <a:rPr lang="nl-NL" dirty="0">
                <a:sym typeface="Wingdings" panose="05000000000000000000" pitchFamily="2" charset="2"/>
              </a:rPr>
              <a:t>Mathilde ROZELIER &lt;mathilde.rozelier@isatech.fr&gt;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187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2540E0-5AB8-40E4-9626-BC7EC2E5257B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A venir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7C6D54-DF9C-41E8-AFE1-C4525F12233A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Microsoft CRM ou Salesforce</a:t>
            </a:r>
          </a:p>
          <a:p>
            <a:r>
              <a:rPr lang="fr-FR" dirty="0"/>
              <a:t>Mise en œuvre de test ?</a:t>
            </a:r>
          </a:p>
          <a:p>
            <a:r>
              <a:rPr lang="fr-FR" dirty="0"/>
              <a:t>Mise en œuvre en pédagogie</a:t>
            </a:r>
          </a:p>
          <a:p>
            <a:r>
              <a:rPr lang="fr-FR" dirty="0"/>
              <a:t>Suivant évaluation, mise en œuvre pour le club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601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M dpt GEA.potx" id="{ECE4BF4E-9081-4FA4-B6AA-2F415CACF94B}" vid="{D956E3D3-9CF1-4C54-9013-CACBEAAD4D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2065</TotalTime>
  <Words>163</Words>
  <Application>Microsoft Office PowerPoint</Application>
  <PresentationFormat>Grand écran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Nunito</vt:lpstr>
      <vt:lpstr>Nunito ExtraBold</vt:lpstr>
      <vt:lpstr>Thème Office</vt:lpstr>
      <vt:lpstr>CRM  Département GEA</vt:lpstr>
      <vt:lpstr>Pourquoi un CRM ?</vt:lpstr>
      <vt:lpstr>Quel CRM ?</vt:lpstr>
      <vt:lpstr>Odoo (Open ERP)</vt:lpstr>
      <vt:lpstr>SAP AG</vt:lpstr>
      <vt:lpstr>Salesforce (1/2)</vt:lpstr>
      <vt:lpstr>Salesforce (2/2)</vt:lpstr>
      <vt:lpstr>Microsoft CRM</vt:lpstr>
      <vt:lpstr>A venir</vt:lpstr>
      <vt:lpstr>Des 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 LEOST</dc:creator>
  <cp:lastModifiedBy>Philippe LEOST</cp:lastModifiedBy>
  <cp:revision>37</cp:revision>
  <dcterms:created xsi:type="dcterms:W3CDTF">2019-12-14T18:05:39Z</dcterms:created>
  <dcterms:modified xsi:type="dcterms:W3CDTF">2020-01-17T13:52:23Z</dcterms:modified>
</cp:coreProperties>
</file>