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63" r:id="rId4"/>
    <p:sldId id="264" r:id="rId5"/>
    <p:sldId id="265" r:id="rId6"/>
    <p:sldId id="266" r:id="rId7"/>
    <p:sldId id="267" r:id="rId8"/>
    <p:sldId id="257" r:id="rId9"/>
    <p:sldId id="268" r:id="rId10"/>
    <p:sldId id="269" r:id="rId11"/>
    <p:sldId id="270" r:id="rId12"/>
    <p:sldId id="271" r:id="rId13"/>
    <p:sldId id="274" r:id="rId14"/>
    <p:sldId id="275" r:id="rId15"/>
    <p:sldId id="277" r:id="rId16"/>
    <p:sldId id="278" r:id="rId17"/>
    <p:sldId id="279" r:id="rId18"/>
    <p:sldId id="280" r:id="rId19"/>
    <p:sldId id="281" r:id="rId20"/>
    <p:sldId id="282" r:id="rId21"/>
  </p:sldIdLst>
  <p:sldSz cx="12192000" cy="6858000"/>
  <p:notesSz cx="6858000" cy="9144000"/>
  <p:custShowLst>
    <p:custShow name="Voleux" id="0">
      <p:sldLst>
        <p:sld r:id="rId9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001B54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182" autoAdjust="0"/>
  </p:normalViewPr>
  <p:slideViewPr>
    <p:cSldViewPr snapToGrid="0">
      <p:cViewPr varScale="1">
        <p:scale>
          <a:sx n="67" d="100"/>
          <a:sy n="67" d="100"/>
        </p:scale>
        <p:origin x="78" y="7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630" y="3098042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630" y="4998631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23CE-377E-4C97-A8B2-B7639DA76193}" type="datetime1">
              <a:rPr lang="fr-FR" smtClean="0"/>
              <a:t>03/10/2015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571" y="0"/>
            <a:ext cx="3021736" cy="309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04C9-839B-4A76-B523-8F345573A162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203F-02C6-4D85-A34E-286581FEFE87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E91E-F011-4FD3-8077-FB36ABD24173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D7BB-3F22-4975-84EF-E33C604DBA40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A892-A509-4BA6-8D66-886DCFA197D5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1A40-7C1C-4D54-95BC-0878F0BA67A3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9F22-2B54-49F0-AA20-ADAB9F56B189}" type="datetime1">
              <a:rPr lang="fr-FR" smtClean="0"/>
              <a:t>03/10/2015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2056-18AC-42AC-83FD-269D708CE32B}" type="datetime1">
              <a:rPr lang="fr-FR" smtClean="0"/>
              <a:t>03/10/2015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2EB3-C9C5-49E4-BAC9-33BF923CA227}" type="datetime1">
              <a:rPr lang="fr-FR" smtClean="0"/>
              <a:t>03/10/2015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F06F-5388-4E51-9CF1-1D7851C174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0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69B6-FCC9-44B4-8E03-965705552B01}" type="datetime1">
              <a:rPr lang="fr-FR" smtClean="0"/>
              <a:t>03/10/2015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912C-47DC-4625-A746-BC1C5D7DB80A}" type="datetime1">
              <a:rPr lang="fr-FR" smtClean="0"/>
              <a:t>03/10/2015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363F-2449-4FEE-8F8B-9A7A99346D24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208B-D31A-4EBC-BB25-9107B5C3204B}" type="datetime1">
              <a:rPr lang="fr-FR" smtClean="0"/>
              <a:t>03/10/2015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0D6-6A8A-4871-A410-EAF6B7C0C38C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BEFE8-DD8F-4D0F-A91A-39C8777EE632}" type="datetime1">
              <a:rPr lang="fr-FR" smtClean="0"/>
              <a:t>03/10/2015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601E-7DC5-4607-9D1A-A75A65A878D2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67A5-C31A-43B8-81BE-EC3B4B29FC06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80659" cy="1825625"/>
          </a:xfrm>
          <a:prstGeom prst="rect">
            <a:avLst/>
          </a:prstGeom>
        </p:spPr>
      </p:pic>
      <p:sp>
        <p:nvSpPr>
          <p:cNvPr id="9" name="Rectangle 8">
            <a:hlinkClick r:id="" action="ppaction://noaction"/>
          </p:cNvPr>
          <p:cNvSpPr/>
          <p:nvPr userDrawn="1"/>
        </p:nvSpPr>
        <p:spPr>
          <a:xfrm>
            <a:off x="0" y="0"/>
            <a:ext cx="3581400" cy="169068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 userDrawn="1"/>
        </p:nvSpPr>
        <p:spPr>
          <a:xfrm>
            <a:off x="1000126" y="1701799"/>
            <a:ext cx="10525124" cy="4610101"/>
          </a:xfrm>
          <a:prstGeom prst="roundRect">
            <a:avLst>
              <a:gd name="adj" fmla="val 4618"/>
            </a:avLst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0658" y="365125"/>
            <a:ext cx="9573141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DCE8043-C85B-4B49-95ED-81CD377AD4A0}" type="datetime1">
              <a:rPr lang="fr-FR" smtClean="0"/>
              <a:t>03/10/2015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fr-FR" smtClean="0"/>
              <a:t>version 1.1 Philippe LÉOST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Bouton d'action : Accueil 7">
            <a:hlinkClick r:id="rId21" action="ppaction://hlinksldjump" highlightClick="1"/>
          </p:cNvPr>
          <p:cNvSpPr/>
          <p:nvPr userDrawn="1"/>
        </p:nvSpPr>
        <p:spPr>
          <a:xfrm>
            <a:off x="11591924" y="6356350"/>
            <a:ext cx="600075" cy="5016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 : Précédent 9">
            <a:hlinkClick r:id="" action="ppaction://hlinkshowjump?jump=lastslideviewed" highlightClick="1"/>
          </p:cNvPr>
          <p:cNvSpPr/>
          <p:nvPr userDrawn="1"/>
        </p:nvSpPr>
        <p:spPr>
          <a:xfrm>
            <a:off x="11125200" y="6356350"/>
            <a:ext cx="466724" cy="50403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ln>
            <a:solidFill>
              <a:srgbClr val="001B54"/>
            </a:solidFill>
          </a:ln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B5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B5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B5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templates.office.com/" TargetMode="External"/><Relationship Id="rId3" Type="http://schemas.openxmlformats.org/officeDocument/2006/relationships/hyperlink" Target="https://fr.fotolia.com/" TargetMode="External"/><Relationship Id="rId7" Type="http://schemas.openxmlformats.org/officeDocument/2006/relationships/hyperlink" Target="http://www.premiumbeat.com/" TargetMode="External"/><Relationship Id="rId2" Type="http://schemas.openxmlformats.org/officeDocument/2006/relationships/hyperlink" Target="https://billionphotos.com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getmygraphic.com/" TargetMode="External"/><Relationship Id="rId5" Type="http://schemas.openxmlformats.org/officeDocument/2006/relationships/hyperlink" Target="http://www.dreamstime.com/free-photos" TargetMode="External"/><Relationship Id="rId4" Type="http://schemas.openxmlformats.org/officeDocument/2006/relationships/hyperlink" Target="http://search.creativecommons.org/" TargetMode="External"/><Relationship Id="rId9" Type="http://schemas.openxmlformats.org/officeDocument/2006/relationships/hyperlink" Target="https://www.google.fr/img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Quelques conseils pour une présentation efficace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74" y="6246327"/>
            <a:ext cx="1746326" cy="611673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BD56A-AE04-44F5-9275-4523F2CEE2AA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96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Thème (Création) personnalisé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Créer un thème personnalisé et homogène</a:t>
            </a:r>
          </a:p>
          <a:p>
            <a:r>
              <a:rPr lang="fr-FR" dirty="0" smtClean="0"/>
              <a:t>Vérifier </a:t>
            </a:r>
            <a:r>
              <a:rPr lang="fr-FR" dirty="0"/>
              <a:t>que les hyperliens restent visibles. </a:t>
            </a:r>
          </a:p>
          <a:p>
            <a:r>
              <a:rPr lang="fr-FR" dirty="0"/>
              <a:t>Adapter le jeu de couleurs </a:t>
            </a:r>
          </a:p>
          <a:p>
            <a:r>
              <a:rPr lang="fr-FR" dirty="0"/>
              <a:t>Arrière-plan discret </a:t>
            </a:r>
          </a:p>
          <a:p>
            <a:r>
              <a:rPr lang="fr-FR" dirty="0"/>
              <a:t>Utiliser des couleurs contrastées</a:t>
            </a:r>
          </a:p>
          <a:p>
            <a:r>
              <a:rPr lang="fr-FR" dirty="0"/>
              <a:t>Contraste suffisant pour un environnement lumineux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410E-0F0A-40ED-BEF8-1BDABE7770E2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4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Documents connexes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Documents </a:t>
            </a:r>
            <a:r>
              <a:rPr lang="fr-FR" dirty="0"/>
              <a:t>remis ≠ copie des diapos</a:t>
            </a:r>
          </a:p>
          <a:p>
            <a:r>
              <a:rPr lang="fr-FR" dirty="0" smtClean="0"/>
              <a:t>Imprimer </a:t>
            </a:r>
            <a:r>
              <a:rPr lang="fr-FR" dirty="0"/>
              <a:t>les tableaux </a:t>
            </a:r>
            <a:r>
              <a:rPr lang="fr-FR" dirty="0" smtClean="0"/>
              <a:t>complexes </a:t>
            </a:r>
            <a:r>
              <a:rPr lang="fr-FR" dirty="0"/>
              <a:t>si besoin</a:t>
            </a:r>
          </a:p>
          <a:p>
            <a:r>
              <a:rPr lang="fr-FR" dirty="0"/>
              <a:t>Présenter les documents connexes</a:t>
            </a:r>
          </a:p>
          <a:p>
            <a:r>
              <a:rPr lang="fr-FR" dirty="0"/>
              <a:t>Présentation des produits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8AB-EECF-4896-A1CD-AD01912C2255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87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Pointage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Clavier</a:t>
            </a:r>
          </a:p>
          <a:p>
            <a:pPr lvl="1"/>
            <a:r>
              <a:rPr lang="fr-FR" dirty="0"/>
              <a:t>Barre d’espace du clavier</a:t>
            </a:r>
          </a:p>
          <a:p>
            <a:pPr lvl="1"/>
            <a:r>
              <a:rPr lang="fr-FR" dirty="0"/>
              <a:t>Touche P </a:t>
            </a:r>
          </a:p>
          <a:p>
            <a:r>
              <a:rPr lang="fr-FR" dirty="0"/>
              <a:t>Pointeur laser seul</a:t>
            </a:r>
          </a:p>
          <a:p>
            <a:r>
              <a:rPr lang="fr-FR" dirty="0"/>
              <a:t>Index ou crayon</a:t>
            </a:r>
          </a:p>
          <a:p>
            <a:r>
              <a:rPr lang="fr-FR" dirty="0"/>
              <a:t>Souris où souris inversée</a:t>
            </a:r>
          </a:p>
          <a:p>
            <a:r>
              <a:rPr lang="fr-FR" dirty="0"/>
              <a:t>Système de pointage ou </a:t>
            </a:r>
            <a:r>
              <a:rPr lang="fr-FR" dirty="0" err="1"/>
              <a:t>zapette</a:t>
            </a:r>
            <a:endParaRPr lang="fr-FR" dirty="0"/>
          </a:p>
          <a:p>
            <a:r>
              <a:rPr lang="fr-FR" dirty="0"/>
              <a:t>Autres systèmes (</a:t>
            </a:r>
            <a:r>
              <a:rPr lang="fr-FR" dirty="0" err="1"/>
              <a:t>myo</a:t>
            </a:r>
            <a:r>
              <a:rPr lang="fr-FR" dirty="0"/>
              <a:t>, etc.)</a:t>
            </a:r>
          </a:p>
          <a:p>
            <a:r>
              <a:rPr lang="fr-FR" dirty="0"/>
              <a:t>Smartphone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F874-23B4-46E9-B850-94D5E635F05A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1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Avant la présentation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Avoir la dernière version du diaporama</a:t>
            </a:r>
          </a:p>
          <a:p>
            <a:r>
              <a:rPr lang="fr-FR" dirty="0"/>
              <a:t>Prévoir un kit de projection de rechange</a:t>
            </a:r>
          </a:p>
          <a:p>
            <a:r>
              <a:rPr lang="fr-FR" dirty="0"/>
              <a:t>Faire des tests en réel pour vérifier le diaporama.</a:t>
            </a:r>
          </a:p>
          <a:p>
            <a:r>
              <a:rPr lang="fr-FR" dirty="0"/>
              <a:t>Pas de défilement automatique si présentateur.</a:t>
            </a:r>
          </a:p>
          <a:p>
            <a:r>
              <a:rPr lang="fr-FR" dirty="0"/>
              <a:t>Éviter des modèles de conception trop hétérogènes.</a:t>
            </a:r>
          </a:p>
          <a:p>
            <a:r>
              <a:rPr lang="fr-FR" dirty="0"/>
              <a:t>Récupérer l’ensemble des médias de la présentation</a:t>
            </a:r>
          </a:p>
          <a:p>
            <a:r>
              <a:rPr lang="fr-FR" dirty="0"/>
              <a:t>Vérifier le diaporama en conditions réelles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292A-80CA-4C3B-93EC-C0401BCF9CC1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6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Vidéo projecteur - ordinateur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Résolution et colorimétrie du projecteur</a:t>
            </a:r>
          </a:p>
          <a:p>
            <a:r>
              <a:rPr lang="fr-FR" dirty="0" smtClean="0"/>
              <a:t>Vérifier au </a:t>
            </a:r>
            <a:r>
              <a:rPr lang="fr-FR" dirty="0"/>
              <a:t>démarrage </a:t>
            </a:r>
            <a:r>
              <a:rPr lang="fr-FR" dirty="0" smtClean="0"/>
              <a:t>du diaporama que </a:t>
            </a:r>
            <a:r>
              <a:rPr lang="fr-FR" dirty="0"/>
              <a:t>le public </a:t>
            </a:r>
            <a:r>
              <a:rPr lang="fr-FR" dirty="0" smtClean="0"/>
              <a:t>le voit</a:t>
            </a:r>
            <a:endParaRPr lang="fr-FR" dirty="0"/>
          </a:p>
          <a:p>
            <a:r>
              <a:rPr lang="fr-FR" dirty="0"/>
              <a:t>Prévoir un plan B (au moins)</a:t>
            </a:r>
          </a:p>
          <a:p>
            <a:r>
              <a:rPr lang="fr-FR" dirty="0"/>
              <a:t>Penser à Office Online et </a:t>
            </a:r>
            <a:r>
              <a:rPr lang="fr-FR" dirty="0" err="1" smtClean="0"/>
              <a:t>OneDrive</a:t>
            </a:r>
            <a:endParaRPr lang="fr-FR" dirty="0"/>
          </a:p>
          <a:p>
            <a:r>
              <a:rPr lang="fr-FR" dirty="0"/>
              <a:t>Penser à la visionneuse</a:t>
            </a:r>
          </a:p>
          <a:p>
            <a:r>
              <a:rPr lang="fr-FR" dirty="0"/>
              <a:t>Diminuer la lumière ambiante si possible</a:t>
            </a:r>
          </a:p>
          <a:p>
            <a:r>
              <a:rPr lang="fr-FR" dirty="0"/>
              <a:t>L’écran de contrôle entre vous et le public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FF19-C220-468D-8DDC-710B0CDDCF55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99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Votre attitude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Rester debout</a:t>
            </a:r>
          </a:p>
          <a:p>
            <a:r>
              <a:rPr lang="fr-FR" dirty="0"/>
              <a:t>Ne pas lire votre texte</a:t>
            </a:r>
          </a:p>
          <a:p>
            <a:r>
              <a:rPr lang="fr-FR" dirty="0"/>
              <a:t>Balayer régulièrement la salle du regard</a:t>
            </a:r>
          </a:p>
          <a:p>
            <a:r>
              <a:rPr lang="fr-FR" dirty="0"/>
              <a:t>Utiliser la communication non verbale (gestes, postures, etc.)</a:t>
            </a:r>
          </a:p>
          <a:p>
            <a:r>
              <a:rPr lang="fr-FR" dirty="0"/>
              <a:t>Des silences ponctuent votre présentation</a:t>
            </a:r>
          </a:p>
          <a:p>
            <a:r>
              <a:rPr lang="fr-FR" dirty="0"/>
              <a:t>Parler à voix haute et intelligible.</a:t>
            </a:r>
          </a:p>
          <a:p>
            <a:r>
              <a:rPr lang="fr-FR" dirty="0"/>
              <a:t>Moduler votre voix</a:t>
            </a:r>
          </a:p>
          <a:p>
            <a:r>
              <a:rPr lang="fr-FR" dirty="0"/>
              <a:t>Occuper l’espace </a:t>
            </a:r>
          </a:p>
          <a:p>
            <a:r>
              <a:rPr lang="fr-FR" dirty="0"/>
              <a:t>Soigner </a:t>
            </a:r>
            <a:r>
              <a:rPr lang="fr-FR" dirty="0" smtClean="0"/>
              <a:t>votre look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CFFD-C629-411C-8CD4-5C764911EFF1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12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 public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Regarder le public et le surveiller</a:t>
            </a:r>
          </a:p>
          <a:p>
            <a:r>
              <a:rPr lang="fr-FR" dirty="0"/>
              <a:t>Ne pas tourner le dos au public</a:t>
            </a:r>
          </a:p>
          <a:p>
            <a:r>
              <a:rPr lang="fr-FR" dirty="0"/>
              <a:t>Respecter le timing</a:t>
            </a:r>
          </a:p>
          <a:p>
            <a:r>
              <a:rPr lang="fr-FR" dirty="0"/>
              <a:t>Prenez un chrono</a:t>
            </a:r>
          </a:p>
          <a:p>
            <a:r>
              <a:rPr lang="fr-FR" dirty="0"/>
              <a:t>Si </a:t>
            </a:r>
            <a:r>
              <a:rPr lang="fr-FR" dirty="0" smtClean="0"/>
              <a:t>possible, </a:t>
            </a:r>
            <a:r>
              <a:rPr lang="fr-FR" dirty="0"/>
              <a:t>faites participer le public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6845-1236-498F-B4F0-A9BCA5F64290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40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Vidéo-Projection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Présenter votre plan</a:t>
            </a:r>
          </a:p>
          <a:p>
            <a:r>
              <a:rPr lang="fr-FR" dirty="0"/>
              <a:t>Respecter le plan</a:t>
            </a:r>
          </a:p>
          <a:p>
            <a:r>
              <a:rPr lang="fr-FR" dirty="0"/>
              <a:t>Faire une démonstration si vous êtes </a:t>
            </a:r>
            <a:r>
              <a:rPr lang="fr-FR" dirty="0" smtClean="0"/>
              <a:t>prêt</a:t>
            </a:r>
            <a:endParaRPr lang="fr-FR" dirty="0"/>
          </a:p>
          <a:p>
            <a:r>
              <a:rPr lang="fr-FR" dirty="0"/>
              <a:t>Ne pas lire des notes</a:t>
            </a:r>
          </a:p>
          <a:p>
            <a:r>
              <a:rPr lang="fr-FR" dirty="0"/>
              <a:t>Utiliser le mode présentateur (PowerPoint 2013 et +)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B669-831A-487C-B637-CA9B308A0E83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58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présentation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Annoncer l’objet et le timing de la présentation</a:t>
            </a:r>
          </a:p>
          <a:p>
            <a:r>
              <a:rPr lang="fr-FR" dirty="0"/>
              <a:t>Trop </a:t>
            </a:r>
            <a:r>
              <a:rPr lang="fr-FR" dirty="0" smtClean="0"/>
              <a:t>d’infos </a:t>
            </a:r>
            <a:r>
              <a:rPr lang="fr-FR" dirty="0"/>
              <a:t>tue l’info !</a:t>
            </a:r>
          </a:p>
          <a:p>
            <a:r>
              <a:rPr lang="fr-FR" dirty="0"/>
              <a:t>Synthétiser sur la diapo de fin</a:t>
            </a:r>
          </a:p>
          <a:p>
            <a:r>
              <a:rPr lang="fr-FR" dirty="0"/>
              <a:t>Répéter en </a:t>
            </a:r>
            <a:r>
              <a:rPr lang="fr-FR" dirty="0" smtClean="0"/>
              <a:t>conditions réelles </a:t>
            </a:r>
            <a:endParaRPr lang="fr-FR" dirty="0"/>
          </a:p>
          <a:p>
            <a:r>
              <a:rPr lang="fr-FR" dirty="0"/>
              <a:t>Utiliser un langage compréhensible par l’auditoire</a:t>
            </a:r>
          </a:p>
          <a:p>
            <a:r>
              <a:rPr lang="fr-FR" dirty="0"/>
              <a:t>Humour et autodérision doivent être préparés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134-1327-4361-90FF-1F07A1BFA12A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23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Et après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Faciliter les premières questions</a:t>
            </a:r>
          </a:p>
          <a:p>
            <a:r>
              <a:rPr lang="fr-FR" dirty="0"/>
              <a:t>L’organisateur pose au </a:t>
            </a:r>
            <a:r>
              <a:rPr lang="fr-FR" dirty="0" smtClean="0"/>
              <a:t>minimum </a:t>
            </a:r>
            <a:r>
              <a:rPr lang="fr-FR" dirty="0"/>
              <a:t>une question</a:t>
            </a:r>
          </a:p>
          <a:p>
            <a:r>
              <a:rPr lang="fr-FR" dirty="0"/>
              <a:t>Corriger votre diaporama après la présentation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02AA-A2CD-4545-A046-554440420F0F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04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 de commencer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Définir l’objectif de la présentation</a:t>
            </a:r>
          </a:p>
          <a:p>
            <a:r>
              <a:rPr lang="fr-FR" dirty="0"/>
              <a:t>Définir le plan :</a:t>
            </a:r>
          </a:p>
          <a:p>
            <a:pPr lvl="1"/>
            <a:r>
              <a:rPr lang="fr-FR" dirty="0"/>
              <a:t>Importer le plan d’un document Word</a:t>
            </a:r>
          </a:p>
          <a:p>
            <a:pPr lvl="1"/>
            <a:r>
              <a:rPr lang="fr-FR" dirty="0"/>
              <a:t>Lister toutes vos idées (Word, tableau blanc)</a:t>
            </a:r>
          </a:p>
          <a:p>
            <a:r>
              <a:rPr lang="fr-FR" dirty="0" smtClean="0"/>
              <a:t>Ordonner </a:t>
            </a:r>
            <a:r>
              <a:rPr lang="fr-FR" dirty="0"/>
              <a:t>les </a:t>
            </a:r>
            <a:r>
              <a:rPr lang="fr-FR" dirty="0" smtClean="0"/>
              <a:t>idées</a:t>
            </a:r>
            <a:endParaRPr lang="fr-FR" dirty="0"/>
          </a:p>
          <a:p>
            <a:r>
              <a:rPr lang="fr-FR" dirty="0"/>
              <a:t>Compléter vos points</a:t>
            </a:r>
          </a:p>
          <a:p>
            <a:r>
              <a:rPr lang="fr-FR" dirty="0"/>
              <a:t>Respecter votre plan</a:t>
            </a:r>
          </a:p>
          <a:p>
            <a:r>
              <a:rPr lang="fr-FR" dirty="0"/>
              <a:t>Rythmer votre présentation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8C2E-6F14-469C-9E9B-D54969D2DB8D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0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Ressources média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u="sng" dirty="0">
                <a:hlinkClick r:id="rId2"/>
              </a:rPr>
              <a:t>https://billionphotos.com/</a:t>
            </a:r>
            <a:endParaRPr lang="fr-FR" dirty="0"/>
          </a:p>
          <a:p>
            <a:r>
              <a:rPr lang="fr-FR" u="sng" dirty="0">
                <a:hlinkClick r:id="rId3"/>
              </a:rPr>
              <a:t>https://fr.fotolia.com/</a:t>
            </a:r>
            <a:endParaRPr lang="fr-FR" dirty="0"/>
          </a:p>
          <a:p>
            <a:r>
              <a:rPr lang="fr-FR" u="sng" dirty="0">
                <a:hlinkClick r:id="rId4"/>
              </a:rPr>
              <a:t>http://search.creativecommons.org/</a:t>
            </a:r>
            <a:endParaRPr lang="fr-FR" dirty="0"/>
          </a:p>
          <a:p>
            <a:r>
              <a:rPr lang="fr-FR" u="sng" dirty="0">
                <a:hlinkClick r:id="rId5"/>
              </a:rPr>
              <a:t>http://www.dreamstime.com/free-photos</a:t>
            </a:r>
            <a:endParaRPr lang="fr-FR" dirty="0"/>
          </a:p>
          <a:p>
            <a:r>
              <a:rPr lang="fr-FR" u="sng" dirty="0">
                <a:hlinkClick r:id="rId6"/>
              </a:rPr>
              <a:t>http://www.getmygraphic.com/</a:t>
            </a:r>
            <a:endParaRPr lang="fr-FR" dirty="0"/>
          </a:p>
          <a:p>
            <a:r>
              <a:rPr lang="fr-FR" u="sng" dirty="0">
                <a:hlinkClick r:id="rId7"/>
              </a:rPr>
              <a:t>http://www.premiumbeat.com/</a:t>
            </a:r>
            <a:endParaRPr lang="fr-FR" dirty="0"/>
          </a:p>
          <a:p>
            <a:r>
              <a:rPr lang="fr-FR" u="sng" dirty="0">
                <a:hlinkClick r:id="rId8"/>
              </a:rPr>
              <a:t>https://templates.office.com/</a:t>
            </a:r>
            <a:endParaRPr lang="fr-FR" dirty="0"/>
          </a:p>
          <a:p>
            <a:r>
              <a:rPr lang="fr-FR" u="sng" dirty="0">
                <a:hlinkClick r:id="rId9"/>
              </a:rPr>
              <a:t>https://www.google.fr/imghp</a:t>
            </a:r>
            <a:endParaRPr lang="fr-FR" dirty="0"/>
          </a:p>
          <a:p>
            <a:r>
              <a:rPr lang="fr-FR" u="sng" dirty="0"/>
              <a:t>https://www.flickr.com/</a:t>
            </a:r>
            <a:endParaRPr lang="fr-FR" dirty="0"/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72C17-44E3-4099-AF8E-85D854773039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Choix du logiciel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Basculer dans votre outil de présentation</a:t>
            </a:r>
          </a:p>
          <a:p>
            <a:r>
              <a:rPr lang="fr-FR" dirty="0"/>
              <a:t>Microsoft PowerPoint (PC, </a:t>
            </a:r>
            <a:r>
              <a:rPr lang="fr-FR" dirty="0" smtClean="0"/>
              <a:t>Mac)</a:t>
            </a:r>
            <a:endParaRPr lang="fr-FR" dirty="0"/>
          </a:p>
          <a:p>
            <a:r>
              <a:rPr lang="fr-FR" dirty="0" err="1"/>
              <a:t>Prezi</a:t>
            </a:r>
            <a:r>
              <a:rPr lang="fr-FR" dirty="0"/>
              <a:t> (PC ou Mac)</a:t>
            </a:r>
          </a:p>
          <a:p>
            <a:r>
              <a:rPr lang="fr-FR" dirty="0" err="1"/>
              <a:t>Keynote</a:t>
            </a:r>
            <a:r>
              <a:rPr lang="fr-FR" dirty="0"/>
              <a:t> (Mac)</a:t>
            </a:r>
          </a:p>
          <a:p>
            <a:r>
              <a:rPr lang="fr-FR" dirty="0" err="1"/>
              <a:t>Presenter</a:t>
            </a:r>
            <a:r>
              <a:rPr lang="fr-FR" dirty="0"/>
              <a:t> : </a:t>
            </a:r>
            <a:r>
              <a:rPr lang="fr-FR" dirty="0"/>
              <a:t>L</a:t>
            </a:r>
            <a:r>
              <a:rPr lang="fr-FR" dirty="0" smtClean="0"/>
              <a:t>ibre </a:t>
            </a:r>
            <a:r>
              <a:rPr lang="fr-FR" dirty="0"/>
              <a:t>O</a:t>
            </a:r>
            <a:r>
              <a:rPr lang="fr-FR" dirty="0" smtClean="0"/>
              <a:t>ffice </a:t>
            </a:r>
            <a:r>
              <a:rPr lang="fr-FR" dirty="0"/>
              <a:t>ou Open Office (PC, Mac ou Linux)</a:t>
            </a:r>
          </a:p>
          <a:p>
            <a:r>
              <a:rPr lang="fr-FR" dirty="0"/>
              <a:t>MS </a:t>
            </a:r>
            <a:r>
              <a:rPr lang="fr-FR" dirty="0" err="1"/>
              <a:t>Sway</a:t>
            </a:r>
            <a:endParaRPr lang="fr-FR" dirty="0"/>
          </a:p>
          <a:p>
            <a:r>
              <a:rPr lang="fr-FR" dirty="0"/>
              <a:t>Tenir compte de l’entourage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78DF9-F2DF-4AD1-B857-3F16F9889AE8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61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Longueur du diaporama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Réduire le nombre de diapos </a:t>
            </a:r>
            <a:endParaRPr lang="fr-FR" dirty="0" smtClean="0"/>
          </a:p>
          <a:p>
            <a:pPr lvl="1"/>
            <a:r>
              <a:rPr lang="fr-FR" dirty="0" smtClean="0"/>
              <a:t>diapositives cachées </a:t>
            </a:r>
            <a:endParaRPr lang="fr-FR" dirty="0"/>
          </a:p>
          <a:p>
            <a:pPr lvl="1"/>
            <a:r>
              <a:rPr lang="fr-FR" dirty="0" smtClean="0"/>
              <a:t>diaporamas personnalisés</a:t>
            </a:r>
            <a:endParaRPr lang="fr-FR" dirty="0"/>
          </a:p>
          <a:p>
            <a:r>
              <a:rPr lang="fr-FR" dirty="0" smtClean="0"/>
              <a:t>Textes </a:t>
            </a:r>
            <a:r>
              <a:rPr lang="fr-FR" dirty="0"/>
              <a:t>courts </a:t>
            </a:r>
          </a:p>
          <a:p>
            <a:r>
              <a:rPr lang="fr-FR" dirty="0"/>
              <a:t>6 points / </a:t>
            </a:r>
            <a:r>
              <a:rPr lang="fr-FR" dirty="0" smtClean="0"/>
              <a:t>diapo </a:t>
            </a:r>
            <a:r>
              <a:rPr lang="fr-FR" dirty="0"/>
              <a:t>- 6 mots / point</a:t>
            </a:r>
          </a:p>
          <a:p>
            <a:r>
              <a:rPr lang="fr-FR" dirty="0"/>
              <a:t>1 phrase = 1 ligne</a:t>
            </a:r>
          </a:p>
          <a:p>
            <a:r>
              <a:rPr lang="fr-FR" dirty="0"/>
              <a:t>Listes à puces / </a:t>
            </a:r>
            <a:r>
              <a:rPr lang="fr-FR" strike="sngStrike" dirty="0"/>
              <a:t>longs textes</a:t>
            </a:r>
            <a:endParaRPr lang="fr-FR" dirty="0"/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396DA-4357-4DC2-9FB6-1C1F144B488C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53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du diaporama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Soigner la conclusion</a:t>
            </a:r>
          </a:p>
          <a:p>
            <a:r>
              <a:rPr lang="fr-FR" dirty="0"/>
              <a:t>Mise en valeur par une preuve</a:t>
            </a:r>
          </a:p>
          <a:p>
            <a:r>
              <a:rPr lang="fr-FR" dirty="0"/>
              <a:t>Aller à l’essentiel : </a:t>
            </a:r>
            <a:endParaRPr lang="fr-FR" dirty="0" smtClean="0"/>
          </a:p>
          <a:p>
            <a:pPr lvl="1"/>
            <a:r>
              <a:rPr lang="fr-FR" dirty="0" smtClean="0"/>
              <a:t>Caractéristiques, </a:t>
            </a:r>
          </a:p>
          <a:p>
            <a:pPr lvl="1"/>
            <a:r>
              <a:rPr lang="fr-FR" dirty="0" smtClean="0"/>
              <a:t>Avantages, </a:t>
            </a:r>
          </a:p>
          <a:p>
            <a:pPr lvl="1"/>
            <a:r>
              <a:rPr lang="fr-FR" dirty="0" smtClean="0"/>
              <a:t>Bénéfices.</a:t>
            </a:r>
            <a:endParaRPr lang="fr-FR" dirty="0"/>
          </a:p>
          <a:p>
            <a:r>
              <a:rPr lang="fr-FR" dirty="0"/>
              <a:t>Utiliser les diapos « cachées » 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EF3C-4348-4BF5-983C-AA13487C4012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9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Composition de </a:t>
            </a:r>
            <a:r>
              <a:rPr lang="fr-FR" smtClean="0"/>
              <a:t>la </a:t>
            </a:r>
            <a:r>
              <a:rPr lang="fr-FR" smtClean="0"/>
              <a:t>diapositive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« Accueil – Disposition » et non </a:t>
            </a:r>
            <a:r>
              <a:rPr lang="fr-FR" strike="sngStrike" dirty="0"/>
              <a:t>zones de texte</a:t>
            </a:r>
            <a:r>
              <a:rPr lang="fr-FR" dirty="0"/>
              <a:t>.</a:t>
            </a:r>
          </a:p>
          <a:p>
            <a:r>
              <a:rPr lang="fr-FR" dirty="0"/>
              <a:t>Donner un titre aux diapositives.</a:t>
            </a:r>
          </a:p>
          <a:p>
            <a:r>
              <a:rPr lang="fr-FR" dirty="0"/>
              <a:t>Ne pas surcharger </a:t>
            </a:r>
            <a:r>
              <a:rPr lang="fr-FR" dirty="0" smtClean="0"/>
              <a:t>la diapo de </a:t>
            </a:r>
            <a:r>
              <a:rPr lang="fr-FR" dirty="0"/>
              <a:t>texte </a:t>
            </a:r>
          </a:p>
          <a:p>
            <a:r>
              <a:rPr lang="fr-FR" dirty="0"/>
              <a:t>Vérifier orthographe et grammaire</a:t>
            </a:r>
          </a:p>
          <a:p>
            <a:r>
              <a:rPr lang="fr-FR" dirty="0"/>
              <a:t>La forme est importante </a:t>
            </a:r>
          </a:p>
          <a:p>
            <a:r>
              <a:rPr lang="fr-FR" dirty="0"/>
              <a:t>Citer vos sources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FDD7-4E2C-4576-B90E-4F94BDEFBF64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11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Texte et police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 à 2 polices max </a:t>
            </a:r>
          </a:p>
          <a:p>
            <a:r>
              <a:rPr lang="fr-FR" dirty="0"/>
              <a:t>Décliner les polices : gras, taille, couleur</a:t>
            </a:r>
          </a:p>
          <a:p>
            <a:r>
              <a:rPr lang="fr-FR" dirty="0"/>
              <a:t>Ne pas écrire </a:t>
            </a:r>
            <a:r>
              <a:rPr lang="fr-FR" dirty="0" smtClean="0"/>
              <a:t>en-dessous </a:t>
            </a:r>
            <a:r>
              <a:rPr lang="fr-FR" dirty="0"/>
              <a:t>d’une taille 20</a:t>
            </a:r>
          </a:p>
          <a:p>
            <a:r>
              <a:rPr lang="fr-FR" dirty="0"/>
              <a:t>Éviter les polices Script </a:t>
            </a:r>
            <a:r>
              <a:rPr lang="fr-FR" dirty="0" smtClean="0"/>
              <a:t>(pas de majuscule</a:t>
            </a:r>
            <a:r>
              <a:rPr lang="fr-FR" dirty="0"/>
              <a:t>)</a:t>
            </a:r>
          </a:p>
          <a:p>
            <a:r>
              <a:rPr lang="fr-FR" dirty="0"/>
              <a:t>Pas de </a:t>
            </a:r>
            <a:r>
              <a:rPr lang="fr-FR" dirty="0" smtClean="0"/>
              <a:t>police </a:t>
            </a:r>
            <a:r>
              <a:rPr lang="fr-FR" dirty="0"/>
              <a:t>fantaisie (sauf cas très particulier)</a:t>
            </a:r>
          </a:p>
          <a:p>
            <a:r>
              <a:rPr lang="fr-FR" dirty="0"/>
              <a:t>Incorporer les polices non </a:t>
            </a:r>
            <a:r>
              <a:rPr lang="fr-FR" dirty="0" smtClean="0"/>
              <a:t>standards </a:t>
            </a:r>
            <a:r>
              <a:rPr lang="fr-FR" dirty="0"/>
              <a:t>au document</a:t>
            </a:r>
          </a:p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B3D43-6B52-4834-B4B9-13C12DD45C68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5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Taille et forme de la police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000" dirty="0" smtClean="0"/>
              <a:t>Texte taille 40</a:t>
            </a:r>
          </a:p>
          <a:p>
            <a:r>
              <a:rPr lang="fr-FR" sz="3600" dirty="0" smtClean="0"/>
              <a:t>Texte taille 36</a:t>
            </a:r>
          </a:p>
          <a:p>
            <a:r>
              <a:rPr lang="fr-FR" sz="3200" dirty="0" smtClean="0"/>
              <a:t>Texte taille 32</a:t>
            </a:r>
          </a:p>
          <a:p>
            <a:r>
              <a:rPr lang="fr-FR" dirty="0" smtClean="0"/>
              <a:t>Texte taille 28</a:t>
            </a:r>
          </a:p>
          <a:p>
            <a:r>
              <a:rPr lang="fr-FR" sz="2400" dirty="0" smtClean="0"/>
              <a:t>Texte taille 24</a:t>
            </a:r>
          </a:p>
          <a:p>
            <a:r>
              <a:rPr lang="fr-FR" sz="2000" dirty="0" smtClean="0"/>
              <a:t>Texte taille 20</a:t>
            </a:r>
          </a:p>
          <a:p>
            <a:r>
              <a:rPr lang="fr-FR" sz="1600" dirty="0" smtClean="0"/>
              <a:t>Texte taille 16</a:t>
            </a:r>
          </a:p>
          <a:p>
            <a:r>
              <a:rPr lang="fr-FR" sz="1200" dirty="0" smtClean="0"/>
              <a:t>Texte taille 12</a:t>
            </a:r>
          </a:p>
          <a:p>
            <a:r>
              <a:rPr lang="fr-FR" sz="800" dirty="0" smtClean="0"/>
              <a:t>Texte taille 8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sz="4000" dirty="0" smtClean="0"/>
              <a:t>Corbel romain 40</a:t>
            </a:r>
          </a:p>
          <a:p>
            <a:r>
              <a:rPr lang="fr-FR" sz="4000" b="1" dirty="0"/>
              <a:t>Corbel </a:t>
            </a:r>
            <a:r>
              <a:rPr lang="fr-FR" sz="4000" b="1" dirty="0" smtClean="0"/>
              <a:t>gras 40</a:t>
            </a:r>
          </a:p>
          <a:p>
            <a:r>
              <a:rPr lang="fr-FR" sz="4000" dirty="0" smtClean="0">
                <a:latin typeface="Arial Black" panose="020B0A04020102020204" pitchFamily="34" charset="0"/>
              </a:rPr>
              <a:t>Arial Black </a:t>
            </a:r>
            <a:r>
              <a:rPr lang="fr-FR" sz="4000" dirty="0">
                <a:latin typeface="Arial Black" panose="020B0A04020102020204" pitchFamily="34" charset="0"/>
              </a:rPr>
              <a:t>40</a:t>
            </a:r>
          </a:p>
          <a:p>
            <a:r>
              <a:rPr lang="fr-FR" sz="4000" dirty="0" smtClean="0">
                <a:latin typeface="Microsoft Uighur" panose="02000000000000000000" pitchFamily="2" charset="-78"/>
                <a:cs typeface="Microsoft Uighur" panose="02000000000000000000" pitchFamily="2" charset="-78"/>
              </a:rPr>
              <a:t>Microsoft </a:t>
            </a:r>
            <a:r>
              <a:rPr lang="fr-FR" sz="4000" dirty="0" err="1" smtClean="0">
                <a:latin typeface="Microsoft Uighur" panose="02000000000000000000" pitchFamily="2" charset="-78"/>
                <a:cs typeface="Microsoft Uighur" panose="02000000000000000000" pitchFamily="2" charset="-78"/>
              </a:rPr>
              <a:t>Uigh</a:t>
            </a:r>
            <a:r>
              <a:rPr lang="fr-FR" sz="4000" dirty="0" smtClean="0">
                <a:latin typeface="Microsoft Uighur" panose="02000000000000000000" pitchFamily="2" charset="-78"/>
                <a:cs typeface="Microsoft Uighur" panose="02000000000000000000" pitchFamily="2" charset="-78"/>
              </a:rPr>
              <a:t> 40</a:t>
            </a:r>
          </a:p>
          <a:p>
            <a:r>
              <a:rPr lang="fr-FR" sz="4000" dirty="0" err="1" smtClean="0">
                <a:latin typeface="Kunstler Script" panose="030304020206070D0D06" pitchFamily="66" charset="0"/>
                <a:cs typeface="Adobe Arabic" panose="02040503050201020203" pitchFamily="18" charset="-78"/>
              </a:rPr>
              <a:t>Kunstler</a:t>
            </a:r>
            <a:r>
              <a:rPr lang="fr-FR" sz="4000" dirty="0" smtClean="0">
                <a:latin typeface="Kunstler Script" panose="030304020206070D0D06" pitchFamily="66" charset="0"/>
                <a:cs typeface="Adobe Arabic" panose="02040503050201020203" pitchFamily="18" charset="-78"/>
              </a:rPr>
              <a:t> Script 40 (GLENAN)</a:t>
            </a:r>
            <a:endParaRPr lang="fr-FR" sz="4000" dirty="0">
              <a:latin typeface="Kunstler Script" panose="030304020206070D0D06" pitchFamily="66" charset="0"/>
              <a:cs typeface="Adobe Arabic" panose="02040503050201020203" pitchFamily="18" charset="-78"/>
            </a:endParaRPr>
          </a:p>
          <a:p>
            <a:r>
              <a:rPr lang="fr-FR" sz="4000" dirty="0" err="1" smtClean="0">
                <a:latin typeface="Parchment" panose="03040602040708040804" pitchFamily="66" charset="0"/>
              </a:rPr>
              <a:t>Parchement</a:t>
            </a:r>
            <a:r>
              <a:rPr lang="fr-FR" sz="4000" dirty="0" smtClean="0">
                <a:latin typeface="Parchment" panose="03040602040708040804" pitchFamily="66" charset="0"/>
              </a:rPr>
              <a:t> 40 (GLENAN)</a:t>
            </a:r>
            <a:endParaRPr lang="fr-FR" sz="4000" dirty="0">
              <a:latin typeface="Parchment" panose="03040602040708040804" pitchFamily="66" charset="0"/>
            </a:endParaRPr>
          </a:p>
          <a:p>
            <a:endParaRPr lang="fr-FR" sz="4000" dirty="0" smtClean="0"/>
          </a:p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9DD1-EAE0-475C-8B50-52BDBF4BAE35}" type="datetime1">
              <a:rPr lang="fr-FR" smtClean="0"/>
              <a:t>03/10/2015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8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Médias</a:t>
            </a:r>
            <a:endParaRPr lang="fr-FR" dirty="0" smtClean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animations </a:t>
            </a:r>
            <a:r>
              <a:rPr lang="fr-FR" dirty="0" smtClean="0"/>
              <a:t>servent à expliquer et non à distraire</a:t>
            </a:r>
            <a:endParaRPr lang="fr-FR" dirty="0"/>
          </a:p>
          <a:p>
            <a:r>
              <a:rPr lang="fr-FR" dirty="0"/>
              <a:t>Légendes claires dans les graphiques</a:t>
            </a:r>
          </a:p>
          <a:p>
            <a:r>
              <a:rPr lang="fr-FR" dirty="0" smtClean="0"/>
              <a:t>Illustrations </a:t>
            </a:r>
            <a:r>
              <a:rPr lang="fr-FR" dirty="0"/>
              <a:t>pour étayer </a:t>
            </a:r>
          </a:p>
          <a:p>
            <a:r>
              <a:rPr lang="fr-FR" dirty="0"/>
              <a:t>Penser aux </a:t>
            </a:r>
            <a:r>
              <a:rPr lang="fr-FR" dirty="0" err="1" smtClean="0"/>
              <a:t>SmartArt</a:t>
            </a:r>
            <a:endParaRPr lang="fr-FR" dirty="0"/>
          </a:p>
          <a:p>
            <a:r>
              <a:rPr lang="fr-FR" dirty="0"/>
              <a:t>Synthétiser les tableaux Excel.</a:t>
            </a:r>
          </a:p>
          <a:p>
            <a:r>
              <a:rPr lang="fr-FR" dirty="0" smtClean="0"/>
              <a:t>Graphiques adaptés, pertinents </a:t>
            </a:r>
            <a:r>
              <a:rPr lang="fr-FR" dirty="0"/>
              <a:t>et </a:t>
            </a:r>
            <a:r>
              <a:rPr lang="fr-FR" dirty="0" err="1" smtClean="0"/>
              <a:t>percutents</a:t>
            </a:r>
            <a:endParaRPr lang="fr-FR" dirty="0"/>
          </a:p>
          <a:p>
            <a:r>
              <a:rPr lang="fr-FR" dirty="0"/>
              <a:t>Préparer une feuille imprimée si besoin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D756-1D90-4B2D-B2DE-2EA008388054}" type="datetime1">
              <a:rPr lang="fr-FR" smtClean="0"/>
              <a:t>03/10/2015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1.1 Philippe LÉOST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2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Profondeur">
  <a:themeElements>
    <a:clrScheme name="Glénan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00ADEF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1B54"/>
      </a:hlink>
      <a:folHlink>
        <a:srgbClr val="00ADEF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7392</TotalTime>
  <Words>667</Words>
  <Application>Microsoft Office PowerPoint</Application>
  <PresentationFormat>Grand écran</PresentationFormat>
  <Paragraphs>194</Paragraphs>
  <Slides>20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  <vt:variant>
        <vt:lpstr>Diaporamas personnalisés</vt:lpstr>
      </vt:variant>
      <vt:variant>
        <vt:i4>1</vt:i4>
      </vt:variant>
    </vt:vector>
  </HeadingPairs>
  <TitlesOfParts>
    <vt:vector size="30" baseType="lpstr">
      <vt:lpstr>Adobe Arabic</vt:lpstr>
      <vt:lpstr>Arial</vt:lpstr>
      <vt:lpstr>Arial Black</vt:lpstr>
      <vt:lpstr>Calibri</vt:lpstr>
      <vt:lpstr>Corbel</vt:lpstr>
      <vt:lpstr>Kunstler Script</vt:lpstr>
      <vt:lpstr>Microsoft Uighur</vt:lpstr>
      <vt:lpstr>Parchment</vt:lpstr>
      <vt:lpstr>Profondeur</vt:lpstr>
      <vt:lpstr>Présentation</vt:lpstr>
      <vt:lpstr>Avant de commencer</vt:lpstr>
      <vt:lpstr>Choix du logiciel</vt:lpstr>
      <vt:lpstr>Longueur du diaporama</vt:lpstr>
      <vt:lpstr>Structure du diaporama</vt:lpstr>
      <vt:lpstr>Composition de la diapositive</vt:lpstr>
      <vt:lpstr>Texte et police</vt:lpstr>
      <vt:lpstr>Taille et forme de la police</vt:lpstr>
      <vt:lpstr>Médias</vt:lpstr>
      <vt:lpstr>Thème (Création) personnalisé</vt:lpstr>
      <vt:lpstr>Documents connexes</vt:lpstr>
      <vt:lpstr>Pointage</vt:lpstr>
      <vt:lpstr>Avant la présentation</vt:lpstr>
      <vt:lpstr>Vidéo projecteur - ordinateur</vt:lpstr>
      <vt:lpstr>Votre attitude</vt:lpstr>
      <vt:lpstr>Le public</vt:lpstr>
      <vt:lpstr>Vidéo-Projection</vt:lpstr>
      <vt:lpstr>La présentation</vt:lpstr>
      <vt:lpstr>Et après</vt:lpstr>
      <vt:lpstr>Ressources média</vt:lpstr>
      <vt:lpstr>Voleux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64</cp:revision>
  <dcterms:created xsi:type="dcterms:W3CDTF">2015-09-03T15:40:21Z</dcterms:created>
  <dcterms:modified xsi:type="dcterms:W3CDTF">2015-10-03T16:56:43Z</dcterms:modified>
</cp:coreProperties>
</file>